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1" r:id="rId5"/>
    <p:sldId id="259" r:id="rId6"/>
    <p:sldId id="260" r:id="rId7"/>
    <p:sldId id="307" r:id="rId8"/>
    <p:sldId id="280" r:id="rId9"/>
    <p:sldId id="261" r:id="rId10"/>
    <p:sldId id="262" r:id="rId11"/>
    <p:sldId id="263" r:id="rId12"/>
    <p:sldId id="264" r:id="rId13"/>
    <p:sldId id="265" r:id="rId14"/>
    <p:sldId id="273" r:id="rId15"/>
    <p:sldId id="272" r:id="rId16"/>
    <p:sldId id="271" r:id="rId17"/>
    <p:sldId id="267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69" r:id="rId26"/>
    <p:sldId id="284" r:id="rId27"/>
    <p:sldId id="282" r:id="rId28"/>
    <p:sldId id="283" r:id="rId29"/>
    <p:sldId id="27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2DF3-9E22-4173-960C-022D1507D306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4236C-6746-4E16-977A-34DA257B0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30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5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87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https://www.sitesbay.com/cprogramming/c-features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0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https://data-flair.training/blogs/applications-of-c/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51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37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: 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19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13935075" imgH="5410200" progId="">
                  <p:embed/>
                </p:oleObj>
              </mc:Choice>
              <mc:Fallback>
                <p:oleObj r:id="rId3" imgW="13935075" imgH="5410200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1/24/2023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/>
          <p:nvPr userDrawn="1"/>
        </p:nvSpPr>
        <p:spPr bwMode="auto">
          <a:xfrm>
            <a:off x="0" y="6492875"/>
            <a:ext cx="3500430" cy="365125"/>
          </a:xfrm>
          <a:prstGeom prst="rect">
            <a:avLst/>
          </a:prstGeom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© LPU :: CSE101 C Programming 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050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16" imgW="13935075" imgH="5410200" progId="">
                  <p:embed/>
                </p:oleObj>
              </mc:Choice>
              <mc:Fallback>
                <p:oleObj r:id="rId16" imgW="13935075" imgH="5410200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2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6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CSE101%20sy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CSE101%20ip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0" y="1285860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CSE101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Computer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anose="04040905080B02020502" pitchFamily="82" charset="0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662" y="2928934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71868" y="3071810"/>
            <a:ext cx="20113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 Rounded MT Bold" panose="020F0704030504030204" pitchFamily="34" charset="0"/>
                <a:cs typeface="+mn-cs"/>
              </a:rPr>
              <a:t>Lecture #0</a:t>
            </a:r>
            <a:endParaRPr lang="en-IN" sz="2400" dirty="0">
              <a:solidFill>
                <a:srgbClr val="CC0000"/>
              </a:solidFill>
              <a:latin typeface="Arial Rounded MT Bold" panose="020F0704030504030204" pitchFamily="34" charset="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635385"/>
            <a:ext cx="3661166" cy="26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hitch...............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a very old language. Why are we still studying this language??????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we have very powerful languages with us then, why c??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scope of this language in industry</a:t>
            </a:r>
          </a:p>
        </p:txBody>
      </p:sp>
      <p:pic>
        <p:nvPicPr>
          <p:cNvPr id="7" name="Picture 6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702" y="4500570"/>
            <a:ext cx="2008186" cy="1650996"/>
          </a:xfrm>
          <a:prstGeom prst="rect">
            <a:avLst/>
          </a:prstGeom>
        </p:spPr>
      </p:pic>
      <p:pic>
        <p:nvPicPr>
          <p:cNvPr id="4100" name="Picture 4" descr="Image result for why why w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500570"/>
            <a:ext cx="5572164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Lets take you close to the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us use Computers or Laptops for different purposes.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you tell me which system software is most required to get our system in working mode??????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104463">
            <a:off x="-482917" y="4075042"/>
            <a:ext cx="3954747" cy="830073"/>
          </a:xfrm>
          <a:prstGeom prst="rect">
            <a:avLst/>
          </a:prstGeom>
        </p:spPr>
      </p:pic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27901">
            <a:off x="1332990" y="4086023"/>
            <a:ext cx="3475603" cy="1374001"/>
          </a:xfrm>
          <a:prstGeom prst="rect">
            <a:avLst/>
          </a:prstGeom>
          <a:noFill/>
        </p:spPr>
      </p:pic>
      <p:pic>
        <p:nvPicPr>
          <p:cNvPr id="22536" name="Picture 8" descr="Image result for un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022274">
            <a:off x="4844238" y="4208063"/>
            <a:ext cx="3729503" cy="1113762"/>
          </a:xfrm>
          <a:prstGeom prst="rect">
            <a:avLst/>
          </a:prstGeom>
          <a:noFill/>
        </p:spPr>
      </p:pic>
      <p:pic>
        <p:nvPicPr>
          <p:cNvPr id="22538" name="Picture 10" descr="Image result for ubunt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080893">
            <a:off x="5746808" y="4826306"/>
            <a:ext cx="3867727" cy="955275"/>
          </a:xfrm>
          <a:prstGeom prst="rect">
            <a:avLst/>
          </a:prstGeom>
          <a:noFill/>
        </p:spPr>
      </p:pic>
      <p:pic>
        <p:nvPicPr>
          <p:cNvPr id="22540" name="Picture 12" descr="Image result for mac operating system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869236">
            <a:off x="3064946" y="3935794"/>
            <a:ext cx="4025800" cy="1159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Explore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you tell me which programming language is used in writing all these operating system??????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Latest version of Microsoft Windows i.e. Windows10 is still being written in C Language 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-programm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2428868"/>
            <a:ext cx="2786050" cy="1928802"/>
          </a:xfrm>
          <a:prstGeom prst="rect">
            <a:avLst/>
          </a:prstGeom>
        </p:spPr>
      </p:pic>
      <p:pic>
        <p:nvPicPr>
          <p:cNvPr id="23554" name="Picture 2" descr="Image result for c langu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5589241"/>
            <a:ext cx="2686050" cy="1268760"/>
          </a:xfrm>
          <a:prstGeom prst="rect">
            <a:avLst/>
          </a:prstGeom>
          <a:noFill/>
        </p:spPr>
      </p:pic>
      <p:pic>
        <p:nvPicPr>
          <p:cNvPr id="23556" name="Picture 4" descr="Image result for c langu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428868"/>
            <a:ext cx="2786082" cy="1928826"/>
          </a:xfrm>
          <a:prstGeom prst="rect">
            <a:avLst/>
          </a:prstGeom>
          <a:noFill/>
        </p:spPr>
      </p:pic>
      <p:pic>
        <p:nvPicPr>
          <p:cNvPr id="10242" name="Picture 2" descr="Image result for microsoft window 10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5500702"/>
            <a:ext cx="4667248" cy="785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drivers are also written in C language.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these modern programming languages are influenced by C language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 for Python and PHP language are also written in C language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000372"/>
            <a:ext cx="928694" cy="1071570"/>
          </a:xfrm>
          <a:prstGeom prst="rect">
            <a:avLst/>
          </a:prstGeom>
          <a:noFill/>
        </p:spPr>
      </p:pic>
      <p:pic>
        <p:nvPicPr>
          <p:cNvPr id="5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214686"/>
            <a:ext cx="1428761" cy="714380"/>
          </a:xfrm>
          <a:prstGeom prst="rect">
            <a:avLst/>
          </a:prstGeom>
          <a:noFill/>
        </p:spPr>
      </p:pic>
      <p:pic>
        <p:nvPicPr>
          <p:cNvPr id="6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3071810"/>
            <a:ext cx="1214446" cy="909626"/>
          </a:xfrm>
          <a:prstGeom prst="rect">
            <a:avLst/>
          </a:prstGeom>
          <a:noFill/>
        </p:spPr>
      </p:pic>
      <p:pic>
        <p:nvPicPr>
          <p:cNvPr id="7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3214686"/>
            <a:ext cx="1000165" cy="785818"/>
          </a:xfrm>
          <a:prstGeom prst="rect">
            <a:avLst/>
          </a:prstGeom>
          <a:noFill/>
        </p:spPr>
      </p:pic>
      <p:pic>
        <p:nvPicPr>
          <p:cNvPr id="8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2786058"/>
            <a:ext cx="1357322" cy="1571636"/>
          </a:xfrm>
          <a:prstGeom prst="rect">
            <a:avLst/>
          </a:prstGeom>
          <a:noFill/>
        </p:spPr>
      </p:pic>
      <p:pic>
        <p:nvPicPr>
          <p:cNvPr id="9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2643182"/>
            <a:ext cx="1500198" cy="1643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are also developed with the help of C language</a:t>
            </a:r>
            <a:endParaRPr lang="en-IN" dirty="0"/>
          </a:p>
        </p:txBody>
      </p:sp>
      <p:pic>
        <p:nvPicPr>
          <p:cNvPr id="4" name="Picture 4" descr="Image result for embedded syste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285992"/>
            <a:ext cx="3857652" cy="3896230"/>
          </a:xfrm>
          <a:prstGeom prst="rect">
            <a:avLst/>
          </a:prstGeom>
          <a:noFill/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57430"/>
            <a:ext cx="4263693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/>
                <a:gridCol w="4429125"/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6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7" name="Picture 6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8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0" name="Picture 9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1" name="Picture 10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2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MNCs </a:t>
            </a:r>
          </a:p>
        </p:txBody>
      </p:sp>
      <p:pic>
        <p:nvPicPr>
          <p:cNvPr id="30722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30724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30726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30728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30730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3073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30734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9286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rated Companies which has a dearth of C programmers</a:t>
            </a:r>
          </a:p>
        </p:txBody>
      </p:sp>
      <p:pic>
        <p:nvPicPr>
          <p:cNvPr id="16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8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9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20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22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0098" y="0"/>
            <a:ext cx="8358246" cy="785794"/>
          </a:xfrm>
        </p:spPr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Here are the Answers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very a old language still, why do we study C language??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we have very powerful languages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with us then why c??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scope of this language in industry</a:t>
            </a:r>
          </a:p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714488"/>
            <a:ext cx="200026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3214686"/>
            <a:ext cx="1785950" cy="17859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0153440">
            <a:off x="7448867" y="359896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Pillar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286388"/>
            <a:ext cx="8501122" cy="76944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295" endPos="92000" dist="101600" dir="5400000" sy="-100000" algn="bl" rotWithShape="0"/>
          </a:effectLst>
          <a:scene3d>
            <a:camera prst="perspectiveRelaxed"/>
            <a:lightRig rig="threePt" dir="t"/>
          </a:scene3d>
          <a:sp3d>
            <a:bevelT prst="slop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Scope for Experts always Exists</a:t>
            </a:r>
            <a:endParaRPr lang="en-US" sz="4400" b="1" cap="none" spc="0" dirty="0">
              <a:ln w="10541" cmpd="sng">
                <a:solidFill>
                  <a:schemeClr val="accent6">
                    <a:lumMod val="75000"/>
                  </a:scheme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08720"/>
            <a:ext cx="8858312" cy="5357850"/>
          </a:xfrm>
        </p:spPr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Guys Can you make a sentence with the word ‘</a:t>
            </a:r>
            <a:r>
              <a:rPr lang="en-IN" b="1" i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Necessity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ctr"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“Necessity is the mother of invention”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Dennis Ritchie and Ken Thompson were working on developing a new operating system </a:t>
            </a:r>
            <a:r>
              <a:rPr lang="en-IN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UNIX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the programming language they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were using was not providing them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the portability feature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Dennis Ritchie developed new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language </a:t>
            </a:r>
            <a:r>
              <a:rPr lang="en-IN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</a:p>
        </p:txBody>
      </p:sp>
      <p:pic>
        <p:nvPicPr>
          <p:cNvPr id="4" name="Picture 4" descr="220px-Dennis_Ritchie_201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08" y="3717032"/>
            <a:ext cx="242889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continued...</a:t>
            </a:r>
          </a:p>
        </p:txBody>
      </p:sp>
      <p:pic>
        <p:nvPicPr>
          <p:cNvPr id="25603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96975"/>
            <a:ext cx="7429500" cy="4895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“PROGRAMMING IN C”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ASHOK N. KAMTHANE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PEARSON, 2</a:t>
            </a:r>
            <a:r>
              <a:rPr lang="en-IN" sz="3200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  <a:endParaRPr lang="en-US" sz="3200" u="sng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</a:endParaRPr>
          </a:p>
        </p:txBody>
      </p:sp>
      <p:pic>
        <p:nvPicPr>
          <p:cNvPr id="4" name="Picture 7" descr="book1ima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971800"/>
            <a:ext cx="289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0034" y="1071546"/>
          <a:ext cx="2643206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539"/>
                <a:gridCol w="365539"/>
                <a:gridCol w="191212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“C” name was given???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Many of C’s principles and ideas were derived from the earlier language B. (Ken Thompson was the developer of B Language.)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BCPL and CPL are the earlier ancestors of B Language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CPL is Combined Programming Language. In 1967, BCPL Language ( Basic CPL ) was created as a scaled down version of CPL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As many of the </a:t>
            </a:r>
            <a:r>
              <a:rPr lang="en-IN" sz="2800" b="1">
                <a:solidFill>
                  <a:srgbClr val="003399"/>
                </a:solidFill>
              </a:rPr>
              <a:t>features were derived from “B” Language thats why it was named as “C”</a:t>
            </a:r>
            <a:r>
              <a:rPr lang="en-IN" sz="2800">
                <a:solidFill>
                  <a:srgbClr val="003399"/>
                </a:solidFill>
              </a:rPr>
              <a:t>.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After 7-8 years C++ came into existence which was first example of object oriented programming .</a:t>
            </a:r>
          </a:p>
          <a:p>
            <a:pPr eaLnBrk="1" hangingPunct="1"/>
            <a:endParaRPr lang="en-IN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C...</a:t>
            </a:r>
          </a:p>
        </p:txBody>
      </p:sp>
      <p:pic>
        <p:nvPicPr>
          <p:cNvPr id="27651" name="Content Placeholder 3" descr="History_of_c_programming_Cha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8688"/>
            <a:ext cx="7143750" cy="564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Developers</a:t>
            </a:r>
          </a:p>
        </p:txBody>
      </p:sp>
      <p:pic>
        <p:nvPicPr>
          <p:cNvPr id="28675" name="Content Placeholder 3" descr="C-Programming-Language-Invento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57313"/>
            <a:ext cx="6500813" cy="4786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C Language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8136904" cy="4752528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C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 algn="just" eaLnBrk="1" hangingPunct="1"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3"/>
            <a:ext cx="9144000" cy="47413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3347864" y="3458518"/>
            <a:ext cx="5472608" cy="33994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/>
          <p:cNvSpPr/>
          <p:nvPr/>
        </p:nvSpPr>
        <p:spPr>
          <a:xfrm>
            <a:off x="179511" y="928678"/>
            <a:ext cx="5723475" cy="2501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91880" y="3458518"/>
          <a:ext cx="5483910" cy="3524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3910"/>
              </a:tblGrid>
              <a:tr h="666840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438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Arrays and Strings</a:t>
                      </a:r>
                    </a:p>
                    <a:p>
                      <a:pPr marL="457200" indent="-4572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Pointers</a:t>
                      </a:r>
                    </a:p>
                  </a:txBody>
                  <a:tcPr/>
                </a:tc>
              </a:tr>
              <a:tr h="187350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Memory Allocation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Input/Output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Derived Data Types- Structures and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Union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251520" y="899160"/>
          <a:ext cx="572347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475"/>
              </a:tblGrid>
              <a:tr h="560022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826699">
                <a:tc>
                  <a:txBody>
                    <a:bodyPr/>
                    <a:lstStyle/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Types &amp; Operators</a:t>
                      </a:r>
                    </a:p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Structures</a:t>
                      </a:r>
                    </a:p>
                  </a:txBody>
                  <a:tcPr/>
                </a:tc>
              </a:tr>
              <a:tr h="8266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Defined Functions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 Classes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1900" y="1628800"/>
            <a:ext cx="614837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is father of C Language?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Bjarne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James A. Gosling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Dennis Ritchie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Dr. E.F. Codd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HTMLOption1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5" name="HTMLOption2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4" name="HTMLOption3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3" name="HTMLOption4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statement is correct about the C language?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binary language with some extra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high-level language with some low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mid-level language with some high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low-level language.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1700808"/>
            <a:ext cx="8352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Language developed at _________?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AT &amp; T's Bell Laboratories of USA in 1972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AT &amp; T's Bell Laboratories of USA in 1970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Sun Microsystems in 1973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Cambridge University in 1972</a:t>
            </a:r>
          </a:p>
        </p:txBody>
      </p:sp>
      <p:pic>
        <p:nvPicPr>
          <p:cNvPr id="4100" name="HTMLOption1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9" name="HTMLOption2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8" name="HTMLOption3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7" name="HTMLOption4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 result for next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4938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2590800"/>
            <a:ext cx="4495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Development in C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95400"/>
            <a:ext cx="58959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19387" y="2019300"/>
            <a:ext cx="5486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Basics and introduction to C</a:t>
            </a:r>
            <a:endParaRPr lang="en-IN" sz="6000" b="1" i="1" dirty="0">
              <a:solidFill>
                <a:srgbClr val="FF00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 Books</a:t>
            </a:r>
            <a: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HOW TO PROGRAM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by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 DEITEL AND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HARVEY DEITEL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PHI(Prentice Hall India)</a:t>
            </a:r>
          </a:p>
          <a:p>
            <a:pPr lvl="1">
              <a:buNone/>
              <a:defRPr/>
            </a:pPr>
            <a:endParaRPr lang="en-IN" sz="32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IN ANSI C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 marL="971550" lvl="1" indent="-514350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E. BALAGURUSAMY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McGraw Hill Education 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1066800"/>
            <a:ext cx="19812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ook3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962400"/>
            <a:ext cx="19812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Syllabus and Instruction Plan(IP)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JS Syllabus and Paper Date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540060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b="18182"/>
          <a:stretch>
            <a:fillRect/>
          </a:stretch>
        </p:blipFill>
        <p:spPr>
          <a:xfrm>
            <a:off x="3419872" y="4199998"/>
            <a:ext cx="5279176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Course Assessment Model</a:t>
            </a:r>
            <a: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Marks break up</a:t>
            </a:r>
          </a:p>
          <a:p>
            <a:pPr>
              <a:buNone/>
              <a:defRPr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						  5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                                                       	25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 (MCQ pattern)				20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ETT 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(MCQ pattern)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50</a:t>
            </a:r>
          </a:p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						       100</a:t>
            </a:r>
          </a:p>
          <a:p>
            <a:pPr>
              <a:buNone/>
              <a:defRPr/>
            </a:pPr>
            <a:endParaRPr lang="en-IN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143768" y="4643446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			                 Week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                    		    3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  </a:t>
            </a:r>
            <a:r>
              <a:rPr lang="en-US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aseline="300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based test 1 (offline)          	    5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based test 2 (online)                    12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 project (compulsory) </a:t>
            </a:r>
            <a:endParaRPr lang="en-US" sz="24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CBT1(MCQ)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CBT2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(online coding test) best of one will be considered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CBT1 before midterm and CBT2 after midterm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Weeks: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MTE and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MTE).</a:t>
            </a:r>
          </a:p>
          <a:p>
            <a:pPr>
              <a:buNone/>
            </a:pP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Practice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/>
              <a:t>Each week Two </a:t>
            </a:r>
            <a:r>
              <a:rPr lang="en-US" altLang="en-IN" sz="2400" dirty="0" smtClean="0"/>
              <a:t>questions </a:t>
            </a:r>
            <a:r>
              <a:rPr lang="en-US" altLang="en-IN" sz="2400" dirty="0"/>
              <a:t>will be given</a:t>
            </a: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 smtClean="0">
                <a:solidFill>
                  <a:srgbClr val="FF0000"/>
                </a:solidFill>
              </a:rPr>
              <a:t>NOTE: Students have to submit at least 75% Questions otherwise they  </a:t>
            </a:r>
            <a:r>
              <a:rPr lang="en-US" altLang="en-IN" sz="2400" dirty="0">
                <a:solidFill>
                  <a:srgbClr val="FF0000"/>
                </a:solidFill>
              </a:rPr>
              <a:t>will be </a:t>
            </a:r>
            <a:r>
              <a:rPr lang="en-US" altLang="en-IN" sz="2400" dirty="0" smtClean="0">
                <a:solidFill>
                  <a:srgbClr val="FF0000"/>
                </a:solidFill>
              </a:rPr>
              <a:t>DEBARRED </a:t>
            </a:r>
            <a:r>
              <a:rPr lang="en-US" altLang="en-IN" sz="2400" dirty="0">
                <a:solidFill>
                  <a:srgbClr val="FF0000"/>
                </a:solidFill>
              </a:rPr>
              <a:t>from the examinations.</a:t>
            </a: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85794"/>
            <a:ext cx="9541724" cy="6603646"/>
          </a:xfrm>
          <a:noFill/>
          <a:ln>
            <a:solidFill>
              <a:schemeClr val="accent1">
                <a:alpha val="1000"/>
              </a:schemeClr>
            </a:solidFill>
          </a:ln>
        </p:spPr>
        <p:txBody>
          <a:bodyPr/>
          <a:lstStyle/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BYOD(Bring your own device)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Laptops are mandatory for program implementation.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19991"/>
            <a:ext cx="8821644" cy="34205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C???????????????</a:t>
            </a:r>
          </a:p>
        </p:txBody>
      </p:sp>
      <p:pic>
        <p:nvPicPr>
          <p:cNvPr id="3075" name="Picture 3" descr="C:\Users\Dell\Desktop\_87339208_9c5c6008-16ae-4f26-bd98-a8538bf2b71b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857364"/>
            <a:ext cx="928694" cy="1071570"/>
          </a:xfrm>
          <a:prstGeom prst="rect">
            <a:avLst/>
          </a:prstGeom>
          <a:noFill/>
        </p:spPr>
      </p:pic>
      <p:pic>
        <p:nvPicPr>
          <p:cNvPr id="3077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285860"/>
            <a:ext cx="1428761" cy="714380"/>
          </a:xfrm>
          <a:prstGeom prst="rect">
            <a:avLst/>
          </a:prstGeom>
          <a:noFill/>
        </p:spPr>
      </p:pic>
      <p:sp>
        <p:nvSpPr>
          <p:cNvPr id="3079" name="AutoShape 7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1" name="AutoShape 9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3" name="AutoShape 11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5" name="AutoShape 13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3087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3500438"/>
            <a:ext cx="1214446" cy="909626"/>
          </a:xfrm>
          <a:prstGeom prst="rect">
            <a:avLst/>
          </a:prstGeom>
          <a:noFill/>
        </p:spPr>
      </p:pic>
      <p:pic>
        <p:nvPicPr>
          <p:cNvPr id="3089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4857760"/>
            <a:ext cx="1000165" cy="785818"/>
          </a:xfrm>
          <a:prstGeom prst="rect">
            <a:avLst/>
          </a:prstGeom>
          <a:noFill/>
        </p:spPr>
      </p:pic>
      <p:pic>
        <p:nvPicPr>
          <p:cNvPr id="3091" name="Picture 19" descr="Image result for ASP.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000108"/>
            <a:ext cx="1000132" cy="1000132"/>
          </a:xfrm>
          <a:prstGeom prst="rect">
            <a:avLst/>
          </a:prstGeom>
          <a:noFill/>
        </p:spPr>
      </p:pic>
      <p:pic>
        <p:nvPicPr>
          <p:cNvPr id="3093" name="Picture 21" descr="Image result for pyth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36" y="4643446"/>
            <a:ext cx="928694" cy="857256"/>
          </a:xfrm>
          <a:prstGeom prst="rect">
            <a:avLst/>
          </a:prstGeom>
          <a:noFill/>
        </p:spPr>
      </p:pic>
      <p:pic>
        <p:nvPicPr>
          <p:cNvPr id="3095" name="Picture 23" descr="Image result for visual basi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4810" y="5000636"/>
            <a:ext cx="928694" cy="714380"/>
          </a:xfrm>
          <a:prstGeom prst="rect">
            <a:avLst/>
          </a:prstGeom>
          <a:noFill/>
        </p:spPr>
      </p:pic>
      <p:pic>
        <p:nvPicPr>
          <p:cNvPr id="3097" name="Picture 25" descr="Image result for javascrip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72330" y="2928934"/>
            <a:ext cx="1500198" cy="164307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143108" y="2643182"/>
            <a:ext cx="5072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number of powerful programming languages available with us then why c??????</a:t>
            </a:r>
          </a:p>
        </p:txBody>
      </p:sp>
      <p:pic>
        <p:nvPicPr>
          <p:cNvPr id="3101" name="Picture 29" descr="Related 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6512" y="1285861"/>
            <a:ext cx="857256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LPU1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677</Words>
  <Application>Microsoft Office PowerPoint</Application>
  <PresentationFormat>On-screen Show (4:3)</PresentationFormat>
  <Paragraphs>173</Paragraphs>
  <Slides>29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Algerian</vt:lpstr>
      <vt:lpstr>Arial</vt:lpstr>
      <vt:lpstr>Arial Rounded MT Bold</vt:lpstr>
      <vt:lpstr>Broadway</vt:lpstr>
      <vt:lpstr>Calibri</vt:lpstr>
      <vt:lpstr>inter-regular</vt:lpstr>
      <vt:lpstr>Times New Roman</vt:lpstr>
      <vt:lpstr>Wingdings</vt:lpstr>
      <vt:lpstr>LPU1_theme</vt:lpstr>
      <vt:lpstr>PowerPoint Presentation</vt:lpstr>
      <vt:lpstr>Course Details</vt:lpstr>
      <vt:lpstr>Reference Books </vt:lpstr>
      <vt:lpstr>Syllabus and Instruction Plan(IP)</vt:lpstr>
      <vt:lpstr>Course Assessment Model </vt:lpstr>
      <vt:lpstr>Academic Task</vt:lpstr>
      <vt:lpstr>Programming Practice</vt:lpstr>
      <vt:lpstr>Mode of Conduct</vt:lpstr>
      <vt:lpstr>WHY C???????????????</vt:lpstr>
      <vt:lpstr>The hitch...............</vt:lpstr>
      <vt:lpstr>Lets take you close to the reality</vt:lpstr>
      <vt:lpstr>Let’s Explore more</vt:lpstr>
      <vt:lpstr>Contd.....</vt:lpstr>
      <vt:lpstr>Contd.....</vt:lpstr>
      <vt:lpstr>Contd.....</vt:lpstr>
      <vt:lpstr>MNCs </vt:lpstr>
      <vt:lpstr> Here are the Answers of Questions</vt:lpstr>
      <vt:lpstr>History of C</vt:lpstr>
      <vt:lpstr>History continued...</vt:lpstr>
      <vt:lpstr>Why “C” name was given???</vt:lpstr>
      <vt:lpstr>Evolution of C...</vt:lpstr>
      <vt:lpstr>Language Developers</vt:lpstr>
      <vt:lpstr>Features of C Language</vt:lpstr>
      <vt:lpstr>Applications of C</vt:lpstr>
      <vt:lpstr>Course Contents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Shilpa</dc:creator>
  <cp:lastModifiedBy>krishan Bansal</cp:lastModifiedBy>
  <cp:revision>60</cp:revision>
  <dcterms:created xsi:type="dcterms:W3CDTF">2017-07-29T04:29:00Z</dcterms:created>
  <dcterms:modified xsi:type="dcterms:W3CDTF">2023-01-24T04:48:12Z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D3DA1D470A284B32A9066C67502F676C</vt:lpwstr>
  </property>
  <property fmtid="{D5CDD505-2E9C-101B-9397-08002B2CF9AE}" pid="3" name="KSOProductBuildVer">
    <vt:lpwstr>1033-11.2.0.11440</vt:lpwstr>
  </property>
</Properties>
</file>